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64" r:id="rId5"/>
    <p:sldId id="265" r:id="rId6"/>
  </p:sldIdLst>
  <p:sldSz cx="6858000" cy="9906000" type="A4"/>
  <p:notesSz cx="7099300" cy="10234613"/>
  <p:defaultTextStyle>
    <a:defPPr>
      <a:defRPr lang="ja-JP"/>
    </a:defPPr>
    <a:lvl1pPr marL="0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1pPr>
    <a:lvl2pPr marL="457057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2pPr>
    <a:lvl3pPr marL="914112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3pPr>
    <a:lvl4pPr marL="1371169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4pPr>
    <a:lvl5pPr marL="1828226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5pPr>
    <a:lvl6pPr marL="2285281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6pPr>
    <a:lvl7pPr marL="2742338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7pPr>
    <a:lvl8pPr marL="3199393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8pPr>
    <a:lvl9pPr marL="3656450" algn="l" defTabSz="914112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EB"/>
    <a:srgbClr val="FFFFCC"/>
    <a:srgbClr val="FFCCCC"/>
    <a:srgbClr val="FF66CC"/>
    <a:srgbClr val="0066FF"/>
    <a:srgbClr val="0033CC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25" autoAdjust="0"/>
  </p:normalViewPr>
  <p:slideViewPr>
    <p:cSldViewPr>
      <p:cViewPr varScale="1">
        <p:scale>
          <a:sx n="67" d="100"/>
          <a:sy n="67" d="100"/>
        </p:scale>
        <p:origin x="2352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井 あすみ" userId="2c5b6784-8137-4719-b1d5-14ae03a6654e" providerId="ADAL" clId="{887F6A56-23ED-4F35-AEF8-D10C15426870}"/>
    <pc:docChg chg="custSel modSld">
      <pc:chgData name="伊井 あすみ" userId="2c5b6784-8137-4719-b1d5-14ae03a6654e" providerId="ADAL" clId="{887F6A56-23ED-4F35-AEF8-D10C15426870}" dt="2020-06-26T08:44:48.849" v="0" actId="478"/>
      <pc:docMkLst>
        <pc:docMk/>
      </pc:docMkLst>
      <pc:sldChg chg="delSp">
        <pc:chgData name="伊井 あすみ" userId="2c5b6784-8137-4719-b1d5-14ae03a6654e" providerId="ADAL" clId="{887F6A56-23ED-4F35-AEF8-D10C15426870}" dt="2020-06-26T08:44:48.849" v="0" actId="478"/>
        <pc:sldMkLst>
          <pc:docMk/>
          <pc:sldMk cId="134276185" sldId="264"/>
        </pc:sldMkLst>
        <pc:spChg chg="del">
          <ac:chgData name="伊井 あすみ" userId="2c5b6784-8137-4719-b1d5-14ae03a6654e" providerId="ADAL" clId="{887F6A56-23ED-4F35-AEF8-D10C15426870}" dt="2020-06-26T08:44:48.849" v="0" actId="478"/>
          <ac:spMkLst>
            <pc:docMk/>
            <pc:sldMk cId="134276185" sldId="264"/>
            <ac:spMk id="4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1200667-E441-4A39-86FD-5AA452CC98FF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E1BE354-0422-4FC0-9B6E-A401594766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92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1pPr>
    <a:lvl2pPr marL="148353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2pPr>
    <a:lvl3pPr marL="296707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3pPr>
    <a:lvl4pPr marL="445060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4pPr>
    <a:lvl5pPr marL="593414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5pPr>
    <a:lvl6pPr marL="741767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6pPr>
    <a:lvl7pPr marL="890121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7pPr>
    <a:lvl8pPr marL="1038475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8pPr>
    <a:lvl9pPr marL="1186828" algn="l" defTabSz="296707" rtl="0" eaLnBrk="1" latinLnBrk="0" hangingPunct="1">
      <a:defRPr kumimoji="1" sz="38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BE354-0422-4FC0-9B6E-A401594766B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461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BE354-0422-4FC0-9B6E-A401594766B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849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1" y="3077287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4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0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0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0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0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1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1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1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306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158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2714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1358">
                <a:solidFill>
                  <a:schemeClr val="tx1">
                    <a:tint val="75000"/>
                  </a:schemeClr>
                </a:solidFill>
              </a:defRPr>
            </a:lvl1pPr>
            <a:lvl2pPr marL="310239" indent="0">
              <a:buNone/>
              <a:defRPr sz="1221">
                <a:solidFill>
                  <a:schemeClr val="tx1">
                    <a:tint val="75000"/>
                  </a:schemeClr>
                </a:solidFill>
              </a:defRPr>
            </a:lvl2pPr>
            <a:lvl3pPr marL="620477" indent="0">
              <a:buNone/>
              <a:defRPr sz="1086">
                <a:solidFill>
                  <a:schemeClr val="tx1">
                    <a:tint val="75000"/>
                  </a:schemeClr>
                </a:solidFill>
              </a:defRPr>
            </a:lvl3pPr>
            <a:lvl4pPr marL="930715" indent="0">
              <a:buNone/>
              <a:defRPr sz="950">
                <a:solidFill>
                  <a:schemeClr val="tx1">
                    <a:tint val="75000"/>
                  </a:schemeClr>
                </a:solidFill>
              </a:defRPr>
            </a:lvl4pPr>
            <a:lvl5pPr marL="1240953" indent="0">
              <a:buNone/>
              <a:defRPr sz="950">
                <a:solidFill>
                  <a:schemeClr val="tx1">
                    <a:tint val="75000"/>
                  </a:schemeClr>
                </a:solidFill>
              </a:defRPr>
            </a:lvl5pPr>
            <a:lvl6pPr marL="1551192" indent="0">
              <a:buNone/>
              <a:defRPr sz="950">
                <a:solidFill>
                  <a:schemeClr val="tx1">
                    <a:tint val="75000"/>
                  </a:schemeClr>
                </a:solidFill>
              </a:defRPr>
            </a:lvl6pPr>
            <a:lvl7pPr marL="1861430" indent="0">
              <a:buNone/>
              <a:defRPr sz="950">
                <a:solidFill>
                  <a:schemeClr val="tx1">
                    <a:tint val="75000"/>
                  </a:schemeClr>
                </a:solidFill>
              </a:defRPr>
            </a:lvl7pPr>
            <a:lvl8pPr marL="2171668" indent="0">
              <a:buNone/>
              <a:defRPr sz="950">
                <a:solidFill>
                  <a:schemeClr val="tx1">
                    <a:tint val="75000"/>
                  </a:schemeClr>
                </a:solidFill>
              </a:defRPr>
            </a:lvl8pPr>
            <a:lvl9pPr marL="2481906" indent="0">
              <a:buNone/>
              <a:defRPr sz="9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601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1900"/>
            </a:lvl1pPr>
            <a:lvl2pPr>
              <a:defRPr sz="1629"/>
            </a:lvl2pPr>
            <a:lvl3pPr>
              <a:defRPr sz="1358"/>
            </a:lvl3pPr>
            <a:lvl4pPr>
              <a:defRPr sz="1221"/>
            </a:lvl4pPr>
            <a:lvl5pPr>
              <a:defRPr sz="1221"/>
            </a:lvl5pPr>
            <a:lvl6pPr>
              <a:defRPr sz="1221"/>
            </a:lvl6pPr>
            <a:lvl7pPr>
              <a:defRPr sz="1221"/>
            </a:lvl7pPr>
            <a:lvl8pPr>
              <a:defRPr sz="1221"/>
            </a:lvl8pPr>
            <a:lvl9pPr>
              <a:defRPr sz="122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1900"/>
            </a:lvl1pPr>
            <a:lvl2pPr>
              <a:defRPr sz="1629"/>
            </a:lvl2pPr>
            <a:lvl3pPr>
              <a:defRPr sz="1358"/>
            </a:lvl3pPr>
            <a:lvl4pPr>
              <a:defRPr sz="1221"/>
            </a:lvl4pPr>
            <a:lvl5pPr>
              <a:defRPr sz="1221"/>
            </a:lvl5pPr>
            <a:lvl6pPr>
              <a:defRPr sz="1221"/>
            </a:lvl6pPr>
            <a:lvl7pPr>
              <a:defRPr sz="1221"/>
            </a:lvl7pPr>
            <a:lvl8pPr>
              <a:defRPr sz="1221"/>
            </a:lvl8pPr>
            <a:lvl9pPr>
              <a:defRPr sz="122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48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2" y="2217386"/>
            <a:ext cx="3030141" cy="924101"/>
          </a:xfrm>
        </p:spPr>
        <p:txBody>
          <a:bodyPr anchor="b"/>
          <a:lstStyle>
            <a:lvl1pPr marL="0" indent="0">
              <a:buNone/>
              <a:defRPr sz="1629" b="1"/>
            </a:lvl1pPr>
            <a:lvl2pPr marL="310239" indent="0">
              <a:buNone/>
              <a:defRPr sz="1358" b="1"/>
            </a:lvl2pPr>
            <a:lvl3pPr marL="620477" indent="0">
              <a:buNone/>
              <a:defRPr sz="1221" b="1"/>
            </a:lvl3pPr>
            <a:lvl4pPr marL="930715" indent="0">
              <a:buNone/>
              <a:defRPr sz="1086" b="1"/>
            </a:lvl4pPr>
            <a:lvl5pPr marL="1240953" indent="0">
              <a:buNone/>
              <a:defRPr sz="1086" b="1"/>
            </a:lvl5pPr>
            <a:lvl6pPr marL="1551192" indent="0">
              <a:buNone/>
              <a:defRPr sz="1086" b="1"/>
            </a:lvl6pPr>
            <a:lvl7pPr marL="1861430" indent="0">
              <a:buNone/>
              <a:defRPr sz="1086" b="1"/>
            </a:lvl7pPr>
            <a:lvl8pPr marL="2171668" indent="0">
              <a:buNone/>
              <a:defRPr sz="1086" b="1"/>
            </a:lvl8pPr>
            <a:lvl9pPr marL="2481906" indent="0">
              <a:buNone/>
              <a:defRPr sz="1086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2" y="3141487"/>
            <a:ext cx="3030141" cy="5707416"/>
          </a:xfrm>
        </p:spPr>
        <p:txBody>
          <a:bodyPr/>
          <a:lstStyle>
            <a:lvl1pPr>
              <a:defRPr sz="1629"/>
            </a:lvl1pPr>
            <a:lvl2pPr>
              <a:defRPr sz="1358"/>
            </a:lvl2pPr>
            <a:lvl3pPr>
              <a:defRPr sz="1221"/>
            </a:lvl3pPr>
            <a:lvl4pPr>
              <a:defRPr sz="1086"/>
            </a:lvl4pPr>
            <a:lvl5pPr>
              <a:defRPr sz="1086"/>
            </a:lvl5pPr>
            <a:lvl6pPr>
              <a:defRPr sz="1086"/>
            </a:lvl6pPr>
            <a:lvl7pPr>
              <a:defRPr sz="1086"/>
            </a:lvl7pPr>
            <a:lvl8pPr>
              <a:defRPr sz="1086"/>
            </a:lvl8pPr>
            <a:lvl9pPr>
              <a:defRPr sz="1086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6"/>
            <a:ext cx="3031332" cy="924101"/>
          </a:xfrm>
        </p:spPr>
        <p:txBody>
          <a:bodyPr anchor="b"/>
          <a:lstStyle>
            <a:lvl1pPr marL="0" indent="0">
              <a:buNone/>
              <a:defRPr sz="1629" b="1"/>
            </a:lvl1pPr>
            <a:lvl2pPr marL="310239" indent="0">
              <a:buNone/>
              <a:defRPr sz="1358" b="1"/>
            </a:lvl2pPr>
            <a:lvl3pPr marL="620477" indent="0">
              <a:buNone/>
              <a:defRPr sz="1221" b="1"/>
            </a:lvl3pPr>
            <a:lvl4pPr marL="930715" indent="0">
              <a:buNone/>
              <a:defRPr sz="1086" b="1"/>
            </a:lvl4pPr>
            <a:lvl5pPr marL="1240953" indent="0">
              <a:buNone/>
              <a:defRPr sz="1086" b="1"/>
            </a:lvl5pPr>
            <a:lvl6pPr marL="1551192" indent="0">
              <a:buNone/>
              <a:defRPr sz="1086" b="1"/>
            </a:lvl6pPr>
            <a:lvl7pPr marL="1861430" indent="0">
              <a:buNone/>
              <a:defRPr sz="1086" b="1"/>
            </a:lvl7pPr>
            <a:lvl8pPr marL="2171668" indent="0">
              <a:buNone/>
              <a:defRPr sz="1086" b="1"/>
            </a:lvl8pPr>
            <a:lvl9pPr marL="2481906" indent="0">
              <a:buNone/>
              <a:defRPr sz="1086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7"/>
            <a:ext cx="3031332" cy="5707416"/>
          </a:xfrm>
        </p:spPr>
        <p:txBody>
          <a:bodyPr/>
          <a:lstStyle>
            <a:lvl1pPr>
              <a:defRPr sz="1629"/>
            </a:lvl1pPr>
            <a:lvl2pPr>
              <a:defRPr sz="1358"/>
            </a:lvl2pPr>
            <a:lvl3pPr>
              <a:defRPr sz="1221"/>
            </a:lvl3pPr>
            <a:lvl4pPr>
              <a:defRPr sz="1086"/>
            </a:lvl4pPr>
            <a:lvl5pPr>
              <a:defRPr sz="1086"/>
            </a:lvl5pPr>
            <a:lvl6pPr>
              <a:defRPr sz="1086"/>
            </a:lvl6pPr>
            <a:lvl7pPr>
              <a:defRPr sz="1086"/>
            </a:lvl7pPr>
            <a:lvl8pPr>
              <a:defRPr sz="1086"/>
            </a:lvl8pPr>
            <a:lvl9pPr>
              <a:defRPr sz="1086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48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66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2117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2" y="394407"/>
            <a:ext cx="2256235" cy="1678517"/>
          </a:xfrm>
        </p:spPr>
        <p:txBody>
          <a:bodyPr anchor="b"/>
          <a:lstStyle>
            <a:lvl1pPr algn="l">
              <a:defRPr sz="1358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9" y="394410"/>
            <a:ext cx="3833812" cy="8454497"/>
          </a:xfrm>
        </p:spPr>
        <p:txBody>
          <a:bodyPr/>
          <a:lstStyle>
            <a:lvl1pPr>
              <a:defRPr sz="2171"/>
            </a:lvl1pPr>
            <a:lvl2pPr>
              <a:defRPr sz="1900"/>
            </a:lvl2pPr>
            <a:lvl3pPr>
              <a:defRPr sz="1629"/>
            </a:lvl3pPr>
            <a:lvl4pPr>
              <a:defRPr sz="1358"/>
            </a:lvl4pPr>
            <a:lvl5pPr>
              <a:defRPr sz="1358"/>
            </a:lvl5pPr>
            <a:lvl6pPr>
              <a:defRPr sz="1358"/>
            </a:lvl6pPr>
            <a:lvl7pPr>
              <a:defRPr sz="1358"/>
            </a:lvl7pPr>
            <a:lvl8pPr>
              <a:defRPr sz="1358"/>
            </a:lvl8pPr>
            <a:lvl9pPr>
              <a:defRPr sz="1358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2" y="2072924"/>
            <a:ext cx="2256235" cy="6775980"/>
          </a:xfrm>
        </p:spPr>
        <p:txBody>
          <a:bodyPr/>
          <a:lstStyle>
            <a:lvl1pPr marL="0" indent="0">
              <a:buNone/>
              <a:defRPr sz="950"/>
            </a:lvl1pPr>
            <a:lvl2pPr marL="310239" indent="0">
              <a:buNone/>
              <a:defRPr sz="815"/>
            </a:lvl2pPr>
            <a:lvl3pPr marL="620477" indent="0">
              <a:buNone/>
              <a:defRPr sz="678"/>
            </a:lvl3pPr>
            <a:lvl4pPr marL="930715" indent="0">
              <a:buNone/>
              <a:defRPr sz="611"/>
            </a:lvl4pPr>
            <a:lvl5pPr marL="1240953" indent="0">
              <a:buNone/>
              <a:defRPr sz="611"/>
            </a:lvl5pPr>
            <a:lvl6pPr marL="1551192" indent="0">
              <a:buNone/>
              <a:defRPr sz="611"/>
            </a:lvl6pPr>
            <a:lvl7pPr marL="1861430" indent="0">
              <a:buNone/>
              <a:defRPr sz="611"/>
            </a:lvl7pPr>
            <a:lvl8pPr marL="2171668" indent="0">
              <a:buNone/>
              <a:defRPr sz="611"/>
            </a:lvl8pPr>
            <a:lvl9pPr marL="2481906" indent="0">
              <a:buNone/>
              <a:defRPr sz="61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673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7" y="6934200"/>
            <a:ext cx="4114800" cy="818622"/>
          </a:xfrm>
        </p:spPr>
        <p:txBody>
          <a:bodyPr anchor="b"/>
          <a:lstStyle>
            <a:lvl1pPr algn="l">
              <a:defRPr sz="1358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7" y="885119"/>
            <a:ext cx="4114800" cy="5943600"/>
          </a:xfrm>
        </p:spPr>
        <p:txBody>
          <a:bodyPr/>
          <a:lstStyle>
            <a:lvl1pPr marL="0" indent="0">
              <a:buNone/>
              <a:defRPr sz="2171"/>
            </a:lvl1pPr>
            <a:lvl2pPr marL="310239" indent="0">
              <a:buNone/>
              <a:defRPr sz="1900"/>
            </a:lvl2pPr>
            <a:lvl3pPr marL="620477" indent="0">
              <a:buNone/>
              <a:defRPr sz="1629"/>
            </a:lvl3pPr>
            <a:lvl4pPr marL="930715" indent="0">
              <a:buNone/>
              <a:defRPr sz="1358"/>
            </a:lvl4pPr>
            <a:lvl5pPr marL="1240953" indent="0">
              <a:buNone/>
              <a:defRPr sz="1358"/>
            </a:lvl5pPr>
            <a:lvl6pPr marL="1551192" indent="0">
              <a:buNone/>
              <a:defRPr sz="1358"/>
            </a:lvl6pPr>
            <a:lvl7pPr marL="1861430" indent="0">
              <a:buNone/>
              <a:defRPr sz="1358"/>
            </a:lvl7pPr>
            <a:lvl8pPr marL="2171668" indent="0">
              <a:buNone/>
              <a:defRPr sz="1358"/>
            </a:lvl8pPr>
            <a:lvl9pPr marL="2481906" indent="0">
              <a:buNone/>
              <a:defRPr sz="1358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7" y="7752822"/>
            <a:ext cx="4114800" cy="1162578"/>
          </a:xfrm>
        </p:spPr>
        <p:txBody>
          <a:bodyPr/>
          <a:lstStyle>
            <a:lvl1pPr marL="0" indent="0">
              <a:buNone/>
              <a:defRPr sz="950"/>
            </a:lvl1pPr>
            <a:lvl2pPr marL="310239" indent="0">
              <a:buNone/>
              <a:defRPr sz="815"/>
            </a:lvl2pPr>
            <a:lvl3pPr marL="620477" indent="0">
              <a:buNone/>
              <a:defRPr sz="678"/>
            </a:lvl3pPr>
            <a:lvl4pPr marL="930715" indent="0">
              <a:buNone/>
              <a:defRPr sz="611"/>
            </a:lvl4pPr>
            <a:lvl5pPr marL="1240953" indent="0">
              <a:buNone/>
              <a:defRPr sz="611"/>
            </a:lvl5pPr>
            <a:lvl6pPr marL="1551192" indent="0">
              <a:buNone/>
              <a:defRPr sz="611"/>
            </a:lvl6pPr>
            <a:lvl7pPr marL="1861430" indent="0">
              <a:buNone/>
              <a:defRPr sz="611"/>
            </a:lvl7pPr>
            <a:lvl8pPr marL="2171668" indent="0">
              <a:buNone/>
              <a:defRPr sz="611"/>
            </a:lvl8pPr>
            <a:lvl9pPr marL="2481906" indent="0">
              <a:buNone/>
              <a:defRPr sz="61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81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31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3"/>
            <a:ext cx="1543050" cy="845220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1" y="396703"/>
            <a:ext cx="4514850" cy="845220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59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1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400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FDD3B-E2A6-4661-8F45-8FE7B6604DE3}" type="datetimeFigureOut">
              <a:rPr kumimoji="1" lang="ja-JP" altLang="en-US" smtClean="0"/>
              <a:t>2021/12/2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1" y="9181400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1" y="9181400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3BFA4-078D-458C-915C-8F20C5DF76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29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20477" rtl="0" eaLnBrk="1" latinLnBrk="0" hangingPunct="1">
        <a:spcBef>
          <a:spcPct val="0"/>
        </a:spcBef>
        <a:buNone/>
        <a:defRPr kumimoji="1" sz="29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2679" indent="-232679" algn="l" defTabSz="62047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71" kern="1200">
          <a:solidFill>
            <a:schemeClr val="tx1"/>
          </a:solidFill>
          <a:latin typeface="+mn-lt"/>
          <a:ea typeface="+mn-ea"/>
          <a:cs typeface="+mn-cs"/>
        </a:defRPr>
      </a:lvl1pPr>
      <a:lvl2pPr marL="504137" indent="-193899" algn="l" defTabSz="62047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75596" indent="-155119" algn="l" defTabSz="62047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29" kern="1200">
          <a:solidFill>
            <a:schemeClr val="tx1"/>
          </a:solidFill>
          <a:latin typeface="+mn-lt"/>
          <a:ea typeface="+mn-ea"/>
          <a:cs typeface="+mn-cs"/>
        </a:defRPr>
      </a:lvl3pPr>
      <a:lvl4pPr marL="1085834" indent="-155119" algn="l" defTabSz="62047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358" kern="1200">
          <a:solidFill>
            <a:schemeClr val="tx1"/>
          </a:solidFill>
          <a:latin typeface="+mn-lt"/>
          <a:ea typeface="+mn-ea"/>
          <a:cs typeface="+mn-cs"/>
        </a:defRPr>
      </a:lvl4pPr>
      <a:lvl5pPr marL="1396073" indent="-155119" algn="l" defTabSz="620477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358" kern="1200">
          <a:solidFill>
            <a:schemeClr val="tx1"/>
          </a:solidFill>
          <a:latin typeface="+mn-lt"/>
          <a:ea typeface="+mn-ea"/>
          <a:cs typeface="+mn-cs"/>
        </a:defRPr>
      </a:lvl5pPr>
      <a:lvl6pPr marL="1706311" indent="-155119" algn="l" defTabSz="62047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58" kern="1200">
          <a:solidFill>
            <a:schemeClr val="tx1"/>
          </a:solidFill>
          <a:latin typeface="+mn-lt"/>
          <a:ea typeface="+mn-ea"/>
          <a:cs typeface="+mn-cs"/>
        </a:defRPr>
      </a:lvl6pPr>
      <a:lvl7pPr marL="2016549" indent="-155119" algn="l" defTabSz="62047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58" kern="1200">
          <a:solidFill>
            <a:schemeClr val="tx1"/>
          </a:solidFill>
          <a:latin typeface="+mn-lt"/>
          <a:ea typeface="+mn-ea"/>
          <a:cs typeface="+mn-cs"/>
        </a:defRPr>
      </a:lvl7pPr>
      <a:lvl8pPr marL="2326788" indent="-155119" algn="l" defTabSz="62047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58" kern="1200">
          <a:solidFill>
            <a:schemeClr val="tx1"/>
          </a:solidFill>
          <a:latin typeface="+mn-lt"/>
          <a:ea typeface="+mn-ea"/>
          <a:cs typeface="+mn-cs"/>
        </a:defRPr>
      </a:lvl8pPr>
      <a:lvl9pPr marL="2637026" indent="-155119" algn="l" defTabSz="62047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3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1pPr>
      <a:lvl2pPr marL="310239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2pPr>
      <a:lvl3pPr marL="620477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3pPr>
      <a:lvl4pPr marL="930715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4pPr>
      <a:lvl5pPr marL="1240953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5pPr>
      <a:lvl6pPr marL="1551192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6pPr>
      <a:lvl7pPr marL="1861430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7pPr>
      <a:lvl8pPr marL="2171668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8pPr>
      <a:lvl9pPr marL="2481906" algn="l" defTabSz="620477" rtl="0" eaLnBrk="1" latinLnBrk="0" hangingPunct="1">
        <a:defRPr kumimoji="1" sz="12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gif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gif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28"/>
          <a:stretch/>
        </p:blipFill>
        <p:spPr>
          <a:xfrm>
            <a:off x="-11995" y="1424608"/>
            <a:ext cx="6893597" cy="460162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2870" y="114799"/>
            <a:ext cx="6405196" cy="58636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特定非営利活動法人ＩＴサポートさが</a:t>
            </a:r>
            <a:endParaRPr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B50C1EDC-9120-46BE-BE3B-03BC5CC44CF5}"/>
              </a:ext>
            </a:extLst>
          </p:cNvPr>
          <p:cNvSpPr txBox="1">
            <a:spLocks/>
          </p:cNvSpPr>
          <p:nvPr/>
        </p:nvSpPr>
        <p:spPr>
          <a:xfrm>
            <a:off x="256947" y="712098"/>
            <a:ext cx="6396294" cy="648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29326" tIns="14663" rIns="29326" bIns="14663" rtlCol="0" anchor="ctr">
            <a:normAutofit/>
          </a:bodyPr>
          <a:lstStyle>
            <a:lvl1pPr algn="ctr" defTabSz="1934757" rtl="0" eaLnBrk="1" latinLnBrk="0" hangingPunct="1">
              <a:spcBef>
                <a:spcPct val="0"/>
              </a:spcBef>
              <a:buNone/>
              <a:defRPr kumimoji="1" sz="93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代表者：理事長　陣内　誠　団体</a:t>
            </a:r>
            <a:r>
              <a:rPr lang="en-US" altLang="ja-JP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HP</a:t>
            </a:r>
            <a:r>
              <a:rPr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：</a:t>
            </a:r>
            <a:r>
              <a:rPr lang="en-US" altLang="ja-JP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https://www.it-saga.jp/</a:t>
            </a:r>
          </a:p>
          <a:p>
            <a:pPr algn="l"/>
            <a:r>
              <a:rPr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活動拠点：　佐賀県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D6E8A17F-62C0-4EAA-8817-03D2219462A5}"/>
              </a:ext>
            </a:extLst>
          </p:cNvPr>
          <p:cNvSpPr txBox="1">
            <a:spLocks/>
          </p:cNvSpPr>
          <p:nvPr/>
        </p:nvSpPr>
        <p:spPr>
          <a:xfrm>
            <a:off x="261772" y="9260061"/>
            <a:ext cx="6396294" cy="4733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29326" tIns="14663" rIns="29326" bIns="14663" rtlCol="0" anchor="ctr">
            <a:normAutofit/>
          </a:bodyPr>
          <a:lstStyle>
            <a:lvl1pPr algn="ctr" defTabSz="1934757" rtl="0" eaLnBrk="1" latinLnBrk="0" hangingPunct="1">
              <a:spcBef>
                <a:spcPct val="0"/>
              </a:spcBef>
              <a:buNone/>
              <a:defRPr kumimoji="1" sz="93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問い合わせ先：事務局　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TEL:</a:t>
            </a:r>
            <a:r>
              <a:rPr lang="en-US" altLang="ja-JP" sz="1600" spc="-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0952-36-5900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　 メール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:info@it-saga.net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 </a:t>
            </a:r>
            <a:endParaRPr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sym typeface="Wingdings" panose="05000000000000000000" pitchFamily="2" charset="2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90196" y="2101932"/>
            <a:ext cx="2420583" cy="1562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67733">
              <a:lnSpc>
                <a:spcPct val="130000"/>
              </a:lnSpc>
            </a:pPr>
            <a:r>
              <a:rPr lang="ja-JP" altLang="en-US" sz="1050" dirty="0">
                <a:solidFill>
                  <a:prstClr val="black"/>
                </a:solidFill>
              </a:rPr>
              <a:t>私たちは、インターネットを利用するすべての人を対象に、正しく</a:t>
            </a:r>
            <a:r>
              <a:rPr lang="ja-JP" altLang="en-US" sz="105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ＩＣＴ</a:t>
            </a:r>
            <a:r>
              <a:rPr lang="ja-JP" altLang="en-US" sz="1050" dirty="0">
                <a:solidFill>
                  <a:prstClr val="black"/>
                </a:solidFill>
              </a:rPr>
              <a:t>（情報通信技術）を活用して社会をより良くしていこうとする事業を行い、だれもが安心してインターネットを利活用できる社会作りに寄与することを目的として、日々活動を続けています。</a:t>
            </a: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413" y="7660907"/>
            <a:ext cx="1476000" cy="14760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47" y="6568635"/>
            <a:ext cx="1479280" cy="1440000"/>
          </a:xfrm>
          <a:prstGeom prst="rect">
            <a:avLst/>
          </a:prstGeom>
        </p:spPr>
      </p:pic>
      <p:sp>
        <p:nvSpPr>
          <p:cNvPr id="26" name="正方形/長方形 25"/>
          <p:cNvSpPr/>
          <p:nvPr/>
        </p:nvSpPr>
        <p:spPr>
          <a:xfrm>
            <a:off x="436817" y="8080562"/>
            <a:ext cx="1343316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情報モラル学習講演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2000173" y="6550092"/>
            <a:ext cx="1266372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「ネットの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安全･安心けいはつ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コンクール」の開催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3648764" y="8042462"/>
            <a:ext cx="138836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「ほっとネットライン」</a:t>
            </a:r>
            <a:b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ﾈｯﾄﾄﾗﾌﾞﾙ相談窓口</a:t>
            </a:r>
          </a:p>
        </p:txBody>
      </p:sp>
      <p:sp>
        <p:nvSpPr>
          <p:cNvPr id="29" name="正方形/長方形 28"/>
          <p:cNvSpPr/>
          <p:nvPr/>
        </p:nvSpPr>
        <p:spPr>
          <a:xfrm>
            <a:off x="5155547" y="6552397"/>
            <a:ext cx="13840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情報モラル</a:t>
            </a:r>
            <a:b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学習教材作成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49997" y="5112371"/>
            <a:ext cx="285066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H17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サポートさが　活動開始</a:t>
            </a:r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H20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第</a:t>
            </a:r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回「ネットの安全・安心ポスターコンクール」開催</a:t>
            </a:r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H21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第</a:t>
            </a:r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回インターネット活用教育実践コンクール（主催　文部科学省）にて</a:t>
            </a:r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「</a:t>
            </a:r>
            <a:r>
              <a:rPr lang="ja-JP" altLang="en-US" sz="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内閣総理大臣賞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」を受賞</a:t>
            </a:r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H23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佐賀県警察本部と「サイバー防犯ボランティア活動に関する覚書」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を締結</a:t>
            </a:r>
          </a:p>
          <a:p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H26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小城市教育委員会と「情報モラル学習」支援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において協力を締結</a:t>
            </a:r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H28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内閣府特命担当大臣表彰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「子供・若者育成支援部門」</a:t>
            </a:r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H29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平成</a:t>
            </a:r>
            <a:r>
              <a:rPr lang="en-US" altLang="ja-JP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年度</a:t>
            </a:r>
            <a:r>
              <a:rPr lang="ja-JP" altLang="en-US" sz="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県政功労者知事表彰 受賞</a:t>
            </a:r>
            <a:endParaRPr lang="en-US" altLang="ja-JP" sz="6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</a:t>
            </a:r>
            <a:r>
              <a:rPr lang="zh-TW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平成</a:t>
            </a:r>
            <a:r>
              <a:rPr lang="en-US" altLang="zh-TW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lang="zh-TW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年度消費者支援功労者表彰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</a:t>
            </a:r>
            <a:r>
              <a:rPr lang="ja-JP" altLang="en-US" sz="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内閣総理大臣表彰</a:t>
            </a: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」受賞</a:t>
            </a:r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18" y="6527486"/>
            <a:ext cx="1489044" cy="1498873"/>
          </a:xfrm>
          <a:prstGeom prst="rect">
            <a:avLst/>
          </a:prstGeom>
          <a:effectLst/>
        </p:spPr>
      </p:pic>
      <p:sp>
        <p:nvSpPr>
          <p:cNvPr id="35" name="円/楕円 34"/>
          <p:cNvSpPr/>
          <p:nvPr/>
        </p:nvSpPr>
        <p:spPr>
          <a:xfrm>
            <a:off x="397888" y="6568635"/>
            <a:ext cx="1440000" cy="144000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/楕円 36"/>
          <p:cNvSpPr/>
          <p:nvPr/>
        </p:nvSpPr>
        <p:spPr>
          <a:xfrm>
            <a:off x="3528740" y="6568635"/>
            <a:ext cx="1398327" cy="143076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/>
          <p:cNvSpPr/>
          <p:nvPr/>
        </p:nvSpPr>
        <p:spPr>
          <a:xfrm>
            <a:off x="1946113" y="7679957"/>
            <a:ext cx="1440000" cy="1440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355" y="8423423"/>
            <a:ext cx="1044178" cy="793575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354576" y="8250131"/>
            <a:ext cx="1535281" cy="941631"/>
          </a:xfrm>
          <a:prstGeom prst="rect">
            <a:avLst/>
          </a:prstGeom>
          <a:noFill/>
          <a:ln w="12700">
            <a:noFill/>
          </a:ln>
        </p:spPr>
        <p:txBody>
          <a:bodyPr wrap="square" lIns="27350" tIns="27350" rIns="27350" bIns="2735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小中高生や保護者、教育関係者、ネットユーザーを対象にネットの特性「バレる・広がる・伝わらない」を基に、情報モラル・情報セキュリティの啓発講演を実施。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901418" y="7018459"/>
            <a:ext cx="1587666" cy="793898"/>
          </a:xfrm>
          <a:prstGeom prst="rect">
            <a:avLst/>
          </a:prstGeom>
          <a:noFill/>
          <a:ln w="12700">
            <a:noFill/>
          </a:ln>
        </p:spPr>
        <p:txBody>
          <a:bodyPr wrap="square" lIns="27350" tIns="27350" rIns="27350" bIns="27350" rtlCol="0">
            <a:spAutoFit/>
          </a:bodyPr>
          <a:lstStyle>
            <a:defPPr>
              <a:defRPr lang="ja-JP"/>
            </a:defPPr>
            <a:lvl1pPr>
              <a:lnSpc>
                <a:spcPct val="120000"/>
              </a:lnSpc>
              <a:defRPr sz="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dirty="0"/>
              <a:t>平成</a:t>
            </a:r>
            <a:r>
              <a:rPr lang="en-US" altLang="ja-JP" dirty="0"/>
              <a:t>20</a:t>
            </a:r>
            <a:r>
              <a:rPr lang="ja-JP" altLang="en-US" dirty="0"/>
              <a:t>年より実施。ポスター、動画、感想文の部門を設置。小中高生が、情報化社会での行動を自ら考え、自分の身は自分で守る力を育成。 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700427" y="8386093"/>
            <a:ext cx="1528773" cy="648000"/>
          </a:xfrm>
          <a:prstGeom prst="rect">
            <a:avLst/>
          </a:prstGeom>
          <a:noFill/>
          <a:ln w="12700">
            <a:noFill/>
          </a:ln>
        </p:spPr>
        <p:txBody>
          <a:bodyPr wrap="square" lIns="27350" tIns="27350" rIns="27350" bIns="27350" rtlCol="0">
            <a:spAutoFit/>
          </a:bodyPr>
          <a:lstStyle>
            <a:defPPr>
              <a:defRPr lang="ja-JP"/>
            </a:defPPr>
            <a:lvl1pPr>
              <a:lnSpc>
                <a:spcPct val="120000"/>
              </a:lnSpc>
              <a:defRPr sz="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dirty="0"/>
              <a:t>子どもを取り巻くネットのトラブル相談窓口「ほっとネットライン」佐賀県内はフリーダイヤル、メール、</a:t>
            </a:r>
            <a:r>
              <a:rPr lang="en-US" altLang="ja-JP" dirty="0"/>
              <a:t>LINE</a:t>
            </a:r>
            <a:r>
              <a:rPr lang="ja-JP" altLang="en-US" dirty="0"/>
              <a:t>でも相談可。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5141975" y="6892347"/>
            <a:ext cx="1528773" cy="498432"/>
          </a:xfrm>
          <a:prstGeom prst="rect">
            <a:avLst/>
          </a:prstGeom>
          <a:noFill/>
          <a:ln w="12700">
            <a:noFill/>
          </a:ln>
        </p:spPr>
        <p:txBody>
          <a:bodyPr wrap="square" lIns="27350" tIns="27350" rIns="27350" bIns="27350" rtlCol="0">
            <a:spAutoFit/>
          </a:bodyPr>
          <a:lstStyle>
            <a:defPPr>
              <a:defRPr lang="ja-JP"/>
            </a:defPPr>
            <a:lvl1pPr>
              <a:lnSpc>
                <a:spcPct val="120000"/>
              </a:lnSpc>
              <a:defRPr sz="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dirty="0"/>
              <a:t>身近な事例を県内の中高生が演じた動画、低学向けの動画紙</a:t>
            </a:r>
            <a:r>
              <a:rPr lang="ja-JP" altLang="en-US" dirty="0" err="1"/>
              <a:t>しばい</a:t>
            </a:r>
            <a:r>
              <a:rPr lang="ja-JP" altLang="en-US" dirty="0"/>
              <a:t>作成。</a:t>
            </a:r>
            <a:r>
              <a:rPr lang="en-US" altLang="ja-JP" dirty="0" err="1"/>
              <a:t>Youtube</a:t>
            </a:r>
            <a:r>
              <a:rPr lang="ja-JP" altLang="en-US" dirty="0"/>
              <a:t>で公開中。</a:t>
            </a:r>
          </a:p>
        </p:txBody>
      </p:sp>
      <p:grpSp>
        <p:nvGrpSpPr>
          <p:cNvPr id="32" name="グループ化 31"/>
          <p:cNvGrpSpPr/>
          <p:nvPr/>
        </p:nvGrpSpPr>
        <p:grpSpPr>
          <a:xfrm>
            <a:off x="5121448" y="7361601"/>
            <a:ext cx="1326382" cy="1292153"/>
            <a:chOff x="5121448" y="7333023"/>
            <a:chExt cx="1326382" cy="1292153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1448" y="7333023"/>
              <a:ext cx="1326382" cy="1292153"/>
            </a:xfrm>
            <a:prstGeom prst="rect">
              <a:avLst/>
            </a:prstGeom>
          </p:spPr>
        </p:pic>
        <p:sp>
          <p:nvSpPr>
            <p:cNvPr id="38" name="円/楕円 37"/>
            <p:cNvSpPr/>
            <p:nvPr/>
          </p:nvSpPr>
          <p:spPr>
            <a:xfrm>
              <a:off x="5156826" y="7341920"/>
              <a:ext cx="1266717" cy="1266717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" name="グループ化 30"/>
          <p:cNvGrpSpPr/>
          <p:nvPr/>
        </p:nvGrpSpPr>
        <p:grpSpPr>
          <a:xfrm>
            <a:off x="5705946" y="8248180"/>
            <a:ext cx="995605" cy="972907"/>
            <a:chOff x="5705946" y="8248180"/>
            <a:chExt cx="995605" cy="972907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946" y="8250581"/>
              <a:ext cx="995605" cy="970506"/>
            </a:xfrm>
            <a:prstGeom prst="rect">
              <a:avLst/>
            </a:prstGeom>
          </p:spPr>
        </p:pic>
        <p:sp>
          <p:nvSpPr>
            <p:cNvPr id="25" name="円/楕円 24"/>
            <p:cNvSpPr/>
            <p:nvPr/>
          </p:nvSpPr>
          <p:spPr>
            <a:xfrm>
              <a:off x="5729761" y="8248180"/>
              <a:ext cx="955248" cy="955248"/>
            </a:xfrm>
            <a:prstGeom prst="ellipse">
              <a:avLst/>
            </a:prstGeom>
            <a:noFill/>
            <a:ln>
              <a:solidFill>
                <a:srgbClr val="FF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6" name="図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82" y="6023721"/>
            <a:ext cx="6389162" cy="487722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9" b="5334"/>
          <a:stretch/>
        </p:blipFill>
        <p:spPr>
          <a:xfrm>
            <a:off x="5906361" y="733334"/>
            <a:ext cx="638490" cy="61764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778" y="1399072"/>
            <a:ext cx="755970" cy="452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76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2870" y="114799"/>
            <a:ext cx="6405196" cy="58636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特定非営利活動法人ＩＴサポートさが</a:t>
            </a:r>
            <a:endParaRPr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B50C1EDC-9120-46BE-BE3B-03BC5CC44CF5}"/>
              </a:ext>
            </a:extLst>
          </p:cNvPr>
          <p:cNvSpPr txBox="1">
            <a:spLocks/>
          </p:cNvSpPr>
          <p:nvPr/>
        </p:nvSpPr>
        <p:spPr>
          <a:xfrm>
            <a:off x="256947" y="712098"/>
            <a:ext cx="6396294" cy="648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29326" tIns="14663" rIns="29326" bIns="14663" rtlCol="0" anchor="ctr">
            <a:normAutofit/>
          </a:bodyPr>
          <a:lstStyle>
            <a:lvl1pPr algn="ctr" defTabSz="1934757" rtl="0" eaLnBrk="1" latinLnBrk="0" hangingPunct="1">
              <a:spcBef>
                <a:spcPct val="0"/>
              </a:spcBef>
              <a:buNone/>
              <a:defRPr kumimoji="1" sz="93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代表者：理事長　陣内　誠　団体</a:t>
            </a:r>
            <a:r>
              <a:rPr lang="en-US" altLang="ja-JP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HP</a:t>
            </a:r>
            <a:r>
              <a:rPr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：</a:t>
            </a:r>
            <a:r>
              <a:rPr lang="en-US" altLang="ja-JP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https://www.it-saga.jp/</a:t>
            </a:r>
          </a:p>
          <a:p>
            <a:pPr algn="l"/>
            <a:r>
              <a:rPr lang="ja-JP" altLang="en-US" sz="15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活動拠点：　佐賀県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D6E8A17F-62C0-4EAA-8817-03D2219462A5}"/>
              </a:ext>
            </a:extLst>
          </p:cNvPr>
          <p:cNvSpPr txBox="1">
            <a:spLocks/>
          </p:cNvSpPr>
          <p:nvPr/>
        </p:nvSpPr>
        <p:spPr>
          <a:xfrm>
            <a:off x="261772" y="9260061"/>
            <a:ext cx="6396294" cy="4733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29326" tIns="14663" rIns="29326" bIns="14663" rtlCol="0" anchor="ctr">
            <a:normAutofit/>
          </a:bodyPr>
          <a:lstStyle>
            <a:lvl1pPr algn="ctr" defTabSz="1934757" rtl="0" eaLnBrk="1" latinLnBrk="0" hangingPunct="1">
              <a:spcBef>
                <a:spcPct val="0"/>
              </a:spcBef>
              <a:buNone/>
              <a:defRPr kumimoji="1" sz="93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問い合わせ先：事務局　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TEL:</a:t>
            </a:r>
            <a:r>
              <a:rPr lang="en-US" altLang="ja-JP" sz="1600" spc="-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0952-36-5900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　 メール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:info@it-saga.net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 </a:t>
            </a:r>
            <a:endParaRPr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sym typeface="Wingdings" panose="05000000000000000000" pitchFamily="2" charset="2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26881" y="1448570"/>
            <a:ext cx="6458127" cy="2928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067733">
              <a:lnSpc>
                <a:spcPct val="130000"/>
              </a:lnSpc>
            </a:pPr>
            <a:r>
              <a:rPr lang="ja-JP" altLang="en-US" sz="2400" dirty="0">
                <a:solidFill>
                  <a:prstClr val="black"/>
                </a:solidFill>
              </a:rPr>
              <a:t>私たちは、インターネットを利用するすべての人を対象に、正しく</a:t>
            </a:r>
            <a:r>
              <a:rPr lang="ja-JP" altLang="en-US" sz="24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ＩＣＴ</a:t>
            </a:r>
            <a:r>
              <a:rPr lang="ja-JP" altLang="en-US" sz="2400" dirty="0">
                <a:solidFill>
                  <a:prstClr val="black"/>
                </a:solidFill>
              </a:rPr>
              <a:t>（情報通信技術）を活用して社会をより良くしていこうとする事業を行い、だれもが安心してインターネットを利活用できる社会作りに寄与することを目的として、日々活動を続けています。</a:t>
            </a: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413" y="7660907"/>
            <a:ext cx="1476000" cy="14760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47" y="6568635"/>
            <a:ext cx="1479280" cy="1440000"/>
          </a:xfrm>
          <a:prstGeom prst="rect">
            <a:avLst/>
          </a:prstGeom>
        </p:spPr>
      </p:pic>
      <p:sp>
        <p:nvSpPr>
          <p:cNvPr id="26" name="正方形/長方形 25"/>
          <p:cNvSpPr/>
          <p:nvPr/>
        </p:nvSpPr>
        <p:spPr>
          <a:xfrm>
            <a:off x="436817" y="8080562"/>
            <a:ext cx="1343316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情報モラル学習講演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2000173" y="6550092"/>
            <a:ext cx="1266372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「ネットの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安全･安心けいはつ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コンクール」の開催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3648764" y="8042462"/>
            <a:ext cx="138836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「ほっとネットライン」</a:t>
            </a:r>
            <a:b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ﾈｯﾄﾄﾗﾌﾞﾙ相談窓口</a:t>
            </a:r>
          </a:p>
        </p:txBody>
      </p:sp>
      <p:sp>
        <p:nvSpPr>
          <p:cNvPr id="29" name="正方形/長方形 28"/>
          <p:cNvSpPr/>
          <p:nvPr/>
        </p:nvSpPr>
        <p:spPr>
          <a:xfrm>
            <a:off x="5155547" y="6552397"/>
            <a:ext cx="13840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情報モラル</a:t>
            </a:r>
            <a:b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学習教材作成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61772" y="4640428"/>
            <a:ext cx="6423236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H17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IT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サポートさが　活動開始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H20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第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回「ネットの安全・安心ポスターコンクール」開催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H21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第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回インターネット活用教育実践コンクール（主催　文部科学省）にて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「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内閣総理大臣賞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」を受賞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H23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佐賀県警察本部と「サイバー防犯ボランティア活動に関する覚書」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を締結</a:t>
            </a: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H26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小城市教育委員会と「情報モラル学習」支援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において協力を締結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H28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内閣府特命担当大臣表彰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「子供・若者育成支援部門」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H29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平成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年度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県政功労者知事表彰 受賞</a:t>
            </a:r>
            <a:endParaRPr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</a:t>
            </a:r>
            <a:r>
              <a:rPr lang="zh-TW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平成</a:t>
            </a:r>
            <a:r>
              <a:rPr lang="en-US" altLang="zh-TW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29</a:t>
            </a:r>
            <a:r>
              <a:rPr lang="zh-TW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年度消費者支援功労者表彰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</a:t>
            </a:r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内閣総理大臣表彰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」受賞</a:t>
            </a:r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18" y="6527486"/>
            <a:ext cx="1489044" cy="1498873"/>
          </a:xfrm>
          <a:prstGeom prst="rect">
            <a:avLst/>
          </a:prstGeom>
          <a:effectLst/>
        </p:spPr>
      </p:pic>
      <p:sp>
        <p:nvSpPr>
          <p:cNvPr id="35" name="円/楕円 34"/>
          <p:cNvSpPr/>
          <p:nvPr/>
        </p:nvSpPr>
        <p:spPr>
          <a:xfrm>
            <a:off x="397888" y="6568635"/>
            <a:ext cx="1440000" cy="144000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/楕円 36"/>
          <p:cNvSpPr/>
          <p:nvPr/>
        </p:nvSpPr>
        <p:spPr>
          <a:xfrm>
            <a:off x="3528740" y="6568635"/>
            <a:ext cx="1398327" cy="143076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/>
          <p:cNvSpPr/>
          <p:nvPr/>
        </p:nvSpPr>
        <p:spPr>
          <a:xfrm>
            <a:off x="1946113" y="7679957"/>
            <a:ext cx="1440000" cy="1440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355" y="8423423"/>
            <a:ext cx="1044178" cy="793575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354576" y="8250131"/>
            <a:ext cx="1535281" cy="941631"/>
          </a:xfrm>
          <a:prstGeom prst="rect">
            <a:avLst/>
          </a:prstGeom>
          <a:noFill/>
          <a:ln w="12700">
            <a:noFill/>
          </a:ln>
        </p:spPr>
        <p:txBody>
          <a:bodyPr wrap="square" lIns="27350" tIns="27350" rIns="27350" bIns="2735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小中高生や保護者、教育関係者、ネットユーザーを対象にネットの特性「バレる・広がる・伝わらない」を基に、情報モラル・情報セキュリティの啓発講演を実施。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901418" y="7018459"/>
            <a:ext cx="1587666" cy="793898"/>
          </a:xfrm>
          <a:prstGeom prst="rect">
            <a:avLst/>
          </a:prstGeom>
          <a:noFill/>
          <a:ln w="12700">
            <a:noFill/>
          </a:ln>
        </p:spPr>
        <p:txBody>
          <a:bodyPr wrap="square" lIns="27350" tIns="27350" rIns="27350" bIns="27350" rtlCol="0">
            <a:spAutoFit/>
          </a:bodyPr>
          <a:lstStyle>
            <a:defPPr>
              <a:defRPr lang="ja-JP"/>
            </a:defPPr>
            <a:lvl1pPr>
              <a:lnSpc>
                <a:spcPct val="120000"/>
              </a:lnSpc>
              <a:defRPr sz="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dirty="0"/>
              <a:t>平成</a:t>
            </a:r>
            <a:r>
              <a:rPr lang="en-US" altLang="ja-JP" dirty="0"/>
              <a:t>20</a:t>
            </a:r>
            <a:r>
              <a:rPr lang="ja-JP" altLang="en-US" dirty="0"/>
              <a:t>年より実施。ポスター、動画、感想文の部門を設置。小中高生が、情報化社会での行動を自ら考え、自分の身は自分で守る力を育成。 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700427" y="8386093"/>
            <a:ext cx="1528773" cy="648000"/>
          </a:xfrm>
          <a:prstGeom prst="rect">
            <a:avLst/>
          </a:prstGeom>
          <a:noFill/>
          <a:ln w="12700">
            <a:noFill/>
          </a:ln>
        </p:spPr>
        <p:txBody>
          <a:bodyPr wrap="square" lIns="27350" tIns="27350" rIns="27350" bIns="27350" rtlCol="0">
            <a:spAutoFit/>
          </a:bodyPr>
          <a:lstStyle>
            <a:defPPr>
              <a:defRPr lang="ja-JP"/>
            </a:defPPr>
            <a:lvl1pPr>
              <a:lnSpc>
                <a:spcPct val="120000"/>
              </a:lnSpc>
              <a:defRPr sz="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dirty="0"/>
              <a:t>子どもを取り巻くネットのトラブル相談窓口「ほっとネットライン」佐賀県内はフリーダイヤル、メール、</a:t>
            </a:r>
            <a:r>
              <a:rPr lang="en-US" altLang="ja-JP" dirty="0"/>
              <a:t>LINE</a:t>
            </a:r>
            <a:r>
              <a:rPr lang="ja-JP" altLang="en-US" dirty="0"/>
              <a:t>でも相談可。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5141975" y="6892347"/>
            <a:ext cx="1528773" cy="498432"/>
          </a:xfrm>
          <a:prstGeom prst="rect">
            <a:avLst/>
          </a:prstGeom>
          <a:noFill/>
          <a:ln w="12700">
            <a:noFill/>
          </a:ln>
        </p:spPr>
        <p:txBody>
          <a:bodyPr wrap="square" lIns="27350" tIns="27350" rIns="27350" bIns="27350" rtlCol="0">
            <a:spAutoFit/>
          </a:bodyPr>
          <a:lstStyle>
            <a:defPPr>
              <a:defRPr lang="ja-JP"/>
            </a:defPPr>
            <a:lvl1pPr>
              <a:lnSpc>
                <a:spcPct val="120000"/>
              </a:lnSpc>
              <a:defRPr sz="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dirty="0"/>
              <a:t>身近な事例を県内の中高生が演じた動画、低学向けの動画紙</a:t>
            </a:r>
            <a:r>
              <a:rPr lang="ja-JP" altLang="en-US" dirty="0" err="1"/>
              <a:t>しばい</a:t>
            </a:r>
            <a:r>
              <a:rPr lang="ja-JP" altLang="en-US" dirty="0"/>
              <a:t>作成。</a:t>
            </a:r>
            <a:r>
              <a:rPr lang="en-US" altLang="ja-JP" dirty="0" err="1"/>
              <a:t>Youtube</a:t>
            </a:r>
            <a:r>
              <a:rPr lang="ja-JP" altLang="en-US" dirty="0"/>
              <a:t>で公開中。</a:t>
            </a:r>
          </a:p>
        </p:txBody>
      </p:sp>
      <p:grpSp>
        <p:nvGrpSpPr>
          <p:cNvPr id="32" name="グループ化 31"/>
          <p:cNvGrpSpPr/>
          <p:nvPr/>
        </p:nvGrpSpPr>
        <p:grpSpPr>
          <a:xfrm>
            <a:off x="5121448" y="7361601"/>
            <a:ext cx="1326382" cy="1292153"/>
            <a:chOff x="5121448" y="7333023"/>
            <a:chExt cx="1326382" cy="1292153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1448" y="7333023"/>
              <a:ext cx="1326382" cy="1292153"/>
            </a:xfrm>
            <a:prstGeom prst="rect">
              <a:avLst/>
            </a:prstGeom>
          </p:spPr>
        </p:pic>
        <p:sp>
          <p:nvSpPr>
            <p:cNvPr id="38" name="円/楕円 37"/>
            <p:cNvSpPr/>
            <p:nvPr/>
          </p:nvSpPr>
          <p:spPr>
            <a:xfrm>
              <a:off x="5156826" y="7341920"/>
              <a:ext cx="1266717" cy="1266717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" name="グループ化 30"/>
          <p:cNvGrpSpPr/>
          <p:nvPr/>
        </p:nvGrpSpPr>
        <p:grpSpPr>
          <a:xfrm>
            <a:off x="5705946" y="8248180"/>
            <a:ext cx="995605" cy="972907"/>
            <a:chOff x="5705946" y="8248180"/>
            <a:chExt cx="995605" cy="972907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946" y="8250581"/>
              <a:ext cx="995605" cy="970506"/>
            </a:xfrm>
            <a:prstGeom prst="rect">
              <a:avLst/>
            </a:prstGeom>
          </p:spPr>
        </p:pic>
        <p:sp>
          <p:nvSpPr>
            <p:cNvPr id="25" name="円/楕円 24"/>
            <p:cNvSpPr/>
            <p:nvPr/>
          </p:nvSpPr>
          <p:spPr>
            <a:xfrm>
              <a:off x="5729761" y="8248180"/>
              <a:ext cx="955248" cy="955248"/>
            </a:xfrm>
            <a:prstGeom prst="ellipse">
              <a:avLst/>
            </a:prstGeom>
            <a:noFill/>
            <a:ln>
              <a:solidFill>
                <a:srgbClr val="FFEB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6" name="図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82" y="6023721"/>
            <a:ext cx="6389162" cy="487722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9" b="5334"/>
          <a:stretch/>
        </p:blipFill>
        <p:spPr>
          <a:xfrm>
            <a:off x="5906361" y="733334"/>
            <a:ext cx="638490" cy="61764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865BDC-0D28-4DFA-82A2-29A52C729A9C}"/>
              </a:ext>
            </a:extLst>
          </p:cNvPr>
          <p:cNvSpPr txBox="1"/>
          <p:nvPr/>
        </p:nvSpPr>
        <p:spPr>
          <a:xfrm>
            <a:off x="4184130" y="58454"/>
            <a:ext cx="2629246" cy="64607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画像が使用できない場合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r>
              <a:rPr kumimoji="1" lang="ja-JP" altLang="en-US" b="1" dirty="0">
                <a:solidFill>
                  <a:schemeClr val="bg1"/>
                </a:solidFill>
              </a:rPr>
              <a:t>の修正案</a:t>
            </a:r>
          </a:p>
        </p:txBody>
      </p:sp>
    </p:spTree>
    <p:extLst>
      <p:ext uri="{BB962C8B-B14F-4D97-AF65-F5344CB8AC3E}">
        <p14:creationId xmlns:p14="http://schemas.microsoft.com/office/powerpoint/2010/main" val="2163009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B9F5DEC5ACB9D448A07E2885ED753A1" ma:contentTypeVersion="19" ma:contentTypeDescription="新しいドキュメントを作成します。" ma:contentTypeScope="" ma:versionID="95fd720aaf2790d515b6666029515675">
  <xsd:schema xmlns:xsd="http://www.w3.org/2001/XMLSchema" xmlns:xs="http://www.w3.org/2001/XMLSchema" xmlns:p="http://schemas.microsoft.com/office/2006/metadata/properties" xmlns:ns2="0fe16c33-35b2-4b45-ac2e-e286488e8247" xmlns:ns3="7af3eb67-3565-45c8-b24f-8e840d9f3b66" targetNamespace="http://schemas.microsoft.com/office/2006/metadata/properties" ma:root="true" ma:fieldsID="c0bf0c00a77a4f65325d0c0f54789702" ns2:_="" ns3:_="">
    <xsd:import namespace="0fe16c33-35b2-4b45-ac2e-e286488e8247"/>
    <xsd:import namespace="7af3eb67-3565-45c8-b24f-8e840d9f3b6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e16c33-35b2-4b45-ac2e-e286488e82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3eb67-3565-45c8-b24f-8e840d9f3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EBB57CC-D33E-416C-923C-114F0BC2DC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e16c33-35b2-4b45-ac2e-e286488e8247"/>
    <ds:schemaRef ds:uri="7af3eb67-3565-45c8-b24f-8e840d9f3b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B342E1-4061-4577-9F92-0A58EEB2CB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6C3ADD-693E-4C3C-9132-33D190A11190}">
  <ds:schemaRefs>
    <ds:schemaRef ds:uri="http://schemas.microsoft.com/office/2006/metadata/properties"/>
    <ds:schemaRef ds:uri="0fe16c33-35b2-4b45-ac2e-e286488e8247"/>
    <ds:schemaRef ds:uri="http://purl.org/dc/elements/1.1/"/>
    <ds:schemaRef ds:uri="http://schemas.microsoft.com/office/2006/documentManagement/types"/>
    <ds:schemaRef ds:uri="7af3eb67-3565-45c8-b24f-8e840d9f3b66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5153</TotalTime>
  <Words>740</Words>
  <Application>Microsoft Office PowerPoint</Application>
  <PresentationFormat>A4 210 x 297 mm</PresentationFormat>
  <Paragraphs>52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HGPｺﾞｼｯｸE</vt:lpstr>
      <vt:lpstr>Meiryo UI</vt:lpstr>
      <vt:lpstr>ＭＳ ゴシック</vt:lpstr>
      <vt:lpstr>メイリオ</vt:lpstr>
      <vt:lpstr>游ゴシック</vt:lpstr>
      <vt:lpstr>Arial</vt:lpstr>
      <vt:lpstr>Calibri</vt:lpstr>
      <vt:lpstr>Office ​​テーマ</vt:lpstr>
      <vt:lpstr>特定非営利活動法人ＩＴサポートさが</vt:lpstr>
      <vt:lpstr>特定非営利活動法人ＩＴサポートさが</vt:lpstr>
    </vt:vector>
  </TitlesOfParts>
  <Company>LAC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団体名</dc:title>
  <dc:creator>user</dc:creator>
  <cp:lastModifiedBy>清水 将人</cp:lastModifiedBy>
  <cp:revision>84</cp:revision>
  <cp:lastPrinted>2020-02-11T03:24:31Z</cp:lastPrinted>
  <dcterms:created xsi:type="dcterms:W3CDTF">2018-06-25T07:00:25Z</dcterms:created>
  <dcterms:modified xsi:type="dcterms:W3CDTF">2021-12-02T03:29:47Z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0x0101005B9F5DEC5ACB9D448A07E2885ED753A1</vt:lpwstr>
  </property>
  <property fmtid="{D5CDD505-2E9C-101B-9397-08002B2CF9AE}" pid="3" name="Order">
    <vt:r8>2202400</vt:r8>
  </property>
</Properties>
</file>